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90" r:id="rId4"/>
    <p:sldId id="305" r:id="rId5"/>
    <p:sldId id="306" r:id="rId6"/>
    <p:sldId id="311" r:id="rId7"/>
    <p:sldId id="313" r:id="rId8"/>
    <p:sldId id="315" r:id="rId9"/>
    <p:sldId id="317" r:id="rId10"/>
    <p:sldId id="318" r:id="rId11"/>
    <p:sldId id="321" r:id="rId12"/>
    <p:sldId id="296" r:id="rId13"/>
    <p:sldId id="291" r:id="rId14"/>
    <p:sldId id="307" r:id="rId15"/>
    <p:sldId id="308" r:id="rId16"/>
    <p:sldId id="330" r:id="rId17"/>
    <p:sldId id="328" r:id="rId18"/>
    <p:sldId id="329" r:id="rId19"/>
    <p:sldId id="309" r:id="rId20"/>
    <p:sldId id="322" r:id="rId21"/>
    <p:sldId id="323" r:id="rId22"/>
    <p:sldId id="324" r:id="rId23"/>
    <p:sldId id="326" r:id="rId24"/>
    <p:sldId id="332" r:id="rId25"/>
    <p:sldId id="301" r:id="rId26"/>
    <p:sldId id="310" r:id="rId27"/>
    <p:sldId id="320" r:id="rId28"/>
    <p:sldId id="319" r:id="rId29"/>
    <p:sldId id="25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DEE"/>
    <a:srgbClr val="E9E9E9"/>
    <a:srgbClr val="E4E3E1"/>
    <a:srgbClr val="E6E4E5"/>
    <a:srgbClr val="D1D1CF"/>
    <a:srgbClr val="DEDEE0"/>
    <a:srgbClr val="E1E1E2"/>
    <a:srgbClr val="E8E2E2"/>
    <a:srgbClr val="EAEBED"/>
    <a:srgbClr val="EDED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XwTHvFJSxg" TargetMode="External"/><Relationship Id="rId2" Type="http://schemas.openxmlformats.org/officeDocument/2006/relationships/hyperlink" Target="https://youtu.be/vuacu80U3gY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1C37AB-8C78-4D6C-BA47-74533619AC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800" y="1050371"/>
            <a:ext cx="6248400" cy="5232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01885F-CDD5-1FF0-6607-E083F7D08B9D}"/>
              </a:ext>
            </a:extLst>
          </p:cNvPr>
          <p:cNvSpPr txBox="1"/>
          <p:nvPr/>
        </p:nvSpPr>
        <p:spPr>
          <a:xfrm>
            <a:off x="8456404" y="4355962"/>
            <a:ext cx="3424335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000" dirty="0">
                <a:latin typeface="+mj-lt"/>
              </a:rPr>
              <a:t>32192854</a:t>
            </a:r>
            <a:r>
              <a:rPr lang="ko-KR" altLang="en-US" sz="3000" dirty="0">
                <a:latin typeface="+mj-lt"/>
              </a:rPr>
              <a:t> 윤    상</a:t>
            </a:r>
          </a:p>
          <a:p>
            <a:pPr algn="ctr">
              <a:defRPr/>
            </a:pPr>
            <a:r>
              <a:rPr lang="en-US" altLang="ko-KR" sz="3000" dirty="0">
                <a:latin typeface="+mj-lt"/>
              </a:rPr>
              <a:t>32194885</a:t>
            </a:r>
            <a:r>
              <a:rPr lang="ko-KR" altLang="en-US" sz="3000" dirty="0">
                <a:latin typeface="+mj-lt"/>
              </a:rPr>
              <a:t> </a:t>
            </a:r>
            <a:r>
              <a:rPr lang="ko-KR" altLang="en-US" sz="3000" dirty="0" err="1">
                <a:latin typeface="+mj-lt"/>
              </a:rPr>
              <a:t>한준모</a:t>
            </a:r>
            <a:endParaRPr lang="ko-KR" altLang="en-US" sz="30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32B18-6502-CCF0-3FE1-00BE9FC46355}"/>
              </a:ext>
            </a:extLst>
          </p:cNvPr>
          <p:cNvSpPr txBox="1"/>
          <p:nvPr/>
        </p:nvSpPr>
        <p:spPr>
          <a:xfrm>
            <a:off x="718107" y="619484"/>
            <a:ext cx="1030993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dirty="0">
                <a:latin typeface="+mn-ea"/>
              </a:rPr>
              <a:t>[    </a:t>
            </a:r>
            <a:r>
              <a:rPr lang="ko-KR" altLang="en-US" sz="5000" dirty="0">
                <a:latin typeface="+mn-ea"/>
              </a:rPr>
              <a:t>스마트 </a:t>
            </a:r>
            <a:r>
              <a:rPr lang="en-US" altLang="ko-KR" sz="5000" dirty="0">
                <a:latin typeface="+mn-ea"/>
              </a:rPr>
              <a:t>IoT </a:t>
            </a:r>
            <a:r>
              <a:rPr lang="ko-KR" altLang="en-US" sz="5000" dirty="0">
                <a:latin typeface="+mn-ea"/>
              </a:rPr>
              <a:t>발표  </a:t>
            </a:r>
            <a:r>
              <a:rPr lang="en-US" altLang="ko-KR" sz="5000" dirty="0">
                <a:latin typeface="+mn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869950" y="398378"/>
            <a:ext cx="5317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 err="1">
                <a:solidFill>
                  <a:schemeClr val="accent4"/>
                </a:solidFill>
              </a:rPr>
              <a:t>브레드보드</a:t>
            </a:r>
            <a:r>
              <a:rPr lang="ko-KR" altLang="en-US" sz="4400" spc="-300" dirty="0">
                <a:solidFill>
                  <a:schemeClr val="accent4"/>
                </a:solidFill>
              </a:rPr>
              <a:t> 연결 모습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B26F1C67-8C1E-B02E-6E4B-212EB8A7F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072" y="710618"/>
            <a:ext cx="33820527" cy="105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96959040">
            <a:extLst>
              <a:ext uri="{FF2B5EF4-FFF2-40B4-BE49-F238E27FC236}">
                <a16:creationId xmlns:a16="http://schemas.microsoft.com/office/drawing/2014/main" id="{238FA716-0906-C3FD-7488-4CBFAE26C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073" y="1167819"/>
            <a:ext cx="6513095" cy="48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28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573227" y="2721114"/>
            <a:ext cx="2900153" cy="1415772"/>
            <a:chOff x="901700" y="2721114"/>
            <a:chExt cx="2900153" cy="141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9992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3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29001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설계 코드 설명</a:t>
              </a:r>
              <a:endParaRPr lang="en-US" altLang="ko-KR" sz="3600" spc="-300" dirty="0"/>
            </a:p>
          </p:txBody>
        </p:sp>
      </p:grpSp>
      <p:pic>
        <p:nvPicPr>
          <p:cNvPr id="6148" name="Picture 4" descr="어려운 코딩 쉽게 배워요&quot;…'블록코딩', 업계서 혁신 교육도구로 입소문 &lt; 기술 &lt; 기사본문 - AI타임스">
            <a:extLst>
              <a:ext uri="{FF2B5EF4-FFF2-40B4-BE49-F238E27FC236}">
                <a16:creationId xmlns:a16="http://schemas.microsoft.com/office/drawing/2014/main" id="{BBFF3880-55E7-E148-AD34-17B789F82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38800" y="0"/>
            <a:ext cx="6553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44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869950" y="398378"/>
            <a:ext cx="375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앱 </a:t>
            </a:r>
            <a:r>
              <a:rPr lang="ko-KR" altLang="en-US" sz="4400" spc="-300" dirty="0" err="1">
                <a:solidFill>
                  <a:schemeClr val="accent4"/>
                </a:solidFill>
              </a:rPr>
              <a:t>인벤터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E34214B1-6E72-1A58-73AB-A73EA3164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863" y="590071"/>
            <a:ext cx="13259852" cy="44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96958608">
            <a:extLst>
              <a:ext uri="{FF2B5EF4-FFF2-40B4-BE49-F238E27FC236}">
                <a16:creationId xmlns:a16="http://schemas.microsoft.com/office/drawing/2014/main" id="{A5F133D4-60D8-D76B-745C-5E61523D7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862" y="565203"/>
            <a:ext cx="3192379" cy="58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637837-5863-F488-C35F-AF38E91C92FF}"/>
              </a:ext>
            </a:extLst>
          </p:cNvPr>
          <p:cNvSpPr txBox="1"/>
          <p:nvPr/>
        </p:nvSpPr>
        <p:spPr>
          <a:xfrm>
            <a:off x="1005840" y="1272495"/>
            <a:ext cx="158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Screen 1: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24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D64059-5342-D9D1-17BC-27E1DC707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56" t="30162" r="33011" b="13398"/>
          <a:stretch/>
        </p:blipFill>
        <p:spPr>
          <a:xfrm>
            <a:off x="3568823" y="490105"/>
            <a:ext cx="7386222" cy="5449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E144E0-0691-77E2-284C-3F9007365553}"/>
              </a:ext>
            </a:extLst>
          </p:cNvPr>
          <p:cNvSpPr txBox="1"/>
          <p:nvPr/>
        </p:nvSpPr>
        <p:spPr>
          <a:xfrm>
            <a:off x="869950" y="398378"/>
            <a:ext cx="375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앱 </a:t>
            </a:r>
            <a:r>
              <a:rPr lang="ko-KR" altLang="en-US" sz="4400" spc="-300" dirty="0" err="1">
                <a:solidFill>
                  <a:schemeClr val="accent4"/>
                </a:solidFill>
              </a:rPr>
              <a:t>인벤터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67881-EFEB-5FFF-7D8D-27E2C2212DE4}"/>
              </a:ext>
            </a:extLst>
          </p:cNvPr>
          <p:cNvSpPr txBox="1"/>
          <p:nvPr/>
        </p:nvSpPr>
        <p:spPr>
          <a:xfrm>
            <a:off x="1054735" y="1674614"/>
            <a:ext cx="2329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블루투스 연결 </a:t>
            </a:r>
            <a:r>
              <a:rPr lang="en-US" altLang="ko-KR" dirty="0"/>
              <a:t>/ </a:t>
            </a:r>
            <a:r>
              <a:rPr lang="ko-KR" altLang="en-US" dirty="0"/>
              <a:t>끊기</a:t>
            </a:r>
            <a:endParaRPr lang="en-US" altLang="ko-KR" dirty="0"/>
          </a:p>
          <a:p>
            <a:r>
              <a:rPr lang="ko-KR" altLang="en-US" dirty="0"/>
              <a:t>버튼 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F9B2D-19C0-7D2F-2F2F-87BDE0261A12}"/>
              </a:ext>
            </a:extLst>
          </p:cNvPr>
          <p:cNvSpPr txBox="1"/>
          <p:nvPr/>
        </p:nvSpPr>
        <p:spPr>
          <a:xfrm>
            <a:off x="1137920" y="4185920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블루투스 모듈 설정 </a:t>
            </a:r>
          </a:p>
        </p:txBody>
      </p:sp>
    </p:spTree>
    <p:extLst>
      <p:ext uri="{BB962C8B-B14F-4D97-AF65-F5344CB8AC3E}">
        <p14:creationId xmlns:p14="http://schemas.microsoft.com/office/powerpoint/2010/main" val="11731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F0E128F-3BC0-9D83-52C9-7EEAA9FB0D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34" t="29903" r="24491" b="12362"/>
          <a:stretch/>
        </p:blipFill>
        <p:spPr>
          <a:xfrm>
            <a:off x="3622089" y="497150"/>
            <a:ext cx="6063451" cy="6063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990B70-9493-4C37-8FDE-DC01D73D86E4}"/>
              </a:ext>
            </a:extLst>
          </p:cNvPr>
          <p:cNvSpPr txBox="1"/>
          <p:nvPr/>
        </p:nvSpPr>
        <p:spPr>
          <a:xfrm>
            <a:off x="869950" y="398378"/>
            <a:ext cx="375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앱 </a:t>
            </a:r>
            <a:r>
              <a:rPr lang="ko-KR" altLang="en-US" sz="4400" spc="-300" dirty="0" err="1">
                <a:solidFill>
                  <a:schemeClr val="accent4"/>
                </a:solidFill>
              </a:rPr>
              <a:t>인벤터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F05FC-572F-A78E-8B47-922915D98093}"/>
              </a:ext>
            </a:extLst>
          </p:cNvPr>
          <p:cNvSpPr txBox="1"/>
          <p:nvPr/>
        </p:nvSpPr>
        <p:spPr>
          <a:xfrm>
            <a:off x="869950" y="1839575"/>
            <a:ext cx="269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블루투스 오류 및 연결 오류 경고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91750-A4BF-7863-786A-7E6B937F7D9E}"/>
              </a:ext>
            </a:extLst>
          </p:cNvPr>
          <p:cNvSpPr txBox="1"/>
          <p:nvPr/>
        </p:nvSpPr>
        <p:spPr>
          <a:xfrm>
            <a:off x="869950" y="5120640"/>
            <a:ext cx="240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연결 끊기 확인 설정</a:t>
            </a:r>
          </a:p>
        </p:txBody>
      </p:sp>
    </p:spTree>
    <p:extLst>
      <p:ext uri="{BB962C8B-B14F-4D97-AF65-F5344CB8AC3E}">
        <p14:creationId xmlns:p14="http://schemas.microsoft.com/office/powerpoint/2010/main" val="402598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5DCDFA3-C32B-100A-15C4-F8BBCB321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18" t="28997" r="35558" b="8608"/>
          <a:stretch/>
        </p:blipFill>
        <p:spPr>
          <a:xfrm>
            <a:off x="1220648" y="1265475"/>
            <a:ext cx="3019188" cy="52918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8E1997-BB88-EC38-C124-42AD8C2821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44" t="27444" r="32282" b="10421"/>
          <a:stretch/>
        </p:blipFill>
        <p:spPr>
          <a:xfrm>
            <a:off x="4500231" y="1364225"/>
            <a:ext cx="3407546" cy="509539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7479D0-6484-9A0B-F612-ED4A17742AE6}"/>
              </a:ext>
            </a:extLst>
          </p:cNvPr>
          <p:cNvGrpSpPr/>
          <p:nvPr/>
        </p:nvGrpSpPr>
        <p:grpSpPr>
          <a:xfrm>
            <a:off x="8340488" y="1310411"/>
            <a:ext cx="3470502" cy="5291803"/>
            <a:chOff x="7763524" y="1730443"/>
            <a:chExt cx="2379216" cy="463414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29DBDC9-A7C6-155A-81FE-C7572E753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4564" t="27185" r="37160" b="10679"/>
            <a:stretch/>
          </p:blipFill>
          <p:spPr>
            <a:xfrm>
              <a:off x="7785717" y="1730443"/>
              <a:ext cx="2228295" cy="426128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C3A90A3-0AF1-EBBE-2F27-3F4F10E19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345" t="75858" r="36141" b="18705"/>
            <a:stretch/>
          </p:blipFill>
          <p:spPr>
            <a:xfrm>
              <a:off x="7763524" y="5991725"/>
              <a:ext cx="2379216" cy="37286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ECC037-ECF3-36A7-9AB3-6524EFCB42BE}"/>
              </a:ext>
            </a:extLst>
          </p:cNvPr>
          <p:cNvSpPr txBox="1"/>
          <p:nvPr/>
        </p:nvSpPr>
        <p:spPr>
          <a:xfrm>
            <a:off x="869950" y="398378"/>
            <a:ext cx="375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앱 </a:t>
            </a:r>
            <a:r>
              <a:rPr lang="ko-KR" altLang="en-US" sz="4400" spc="-300" dirty="0" err="1">
                <a:solidFill>
                  <a:schemeClr val="accent4"/>
                </a:solidFill>
              </a:rPr>
              <a:t>인벤터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D622C-62FE-2D0D-73A5-F7F032F872D6}"/>
              </a:ext>
            </a:extLst>
          </p:cNvPr>
          <p:cNvSpPr txBox="1"/>
          <p:nvPr/>
        </p:nvSpPr>
        <p:spPr>
          <a:xfrm>
            <a:off x="4239836" y="321433"/>
            <a:ext cx="6731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 사료와 </a:t>
            </a:r>
            <a:r>
              <a:rPr lang="en-US" altLang="ko-KR" dirty="0"/>
              <a:t>2</a:t>
            </a:r>
            <a:r>
              <a:rPr lang="ko-KR" altLang="en-US" dirty="0"/>
              <a:t>번 사료의 양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/>
              <a:t>두 정보를 한번에 모듈로 전송하고자 하나의 수로 나타내었다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64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CECC037-ECF3-36A7-9AB3-6524EFCB42BE}"/>
              </a:ext>
            </a:extLst>
          </p:cNvPr>
          <p:cNvSpPr txBox="1"/>
          <p:nvPr/>
        </p:nvSpPr>
        <p:spPr>
          <a:xfrm>
            <a:off x="869950" y="398378"/>
            <a:ext cx="375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앱 </a:t>
            </a:r>
            <a:r>
              <a:rPr lang="ko-KR" altLang="en-US" sz="4400" spc="-300" dirty="0" err="1">
                <a:solidFill>
                  <a:schemeClr val="accent4"/>
                </a:solidFill>
              </a:rPr>
              <a:t>인벤터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D622C-62FE-2D0D-73A5-F7F032F872D6}"/>
              </a:ext>
            </a:extLst>
          </p:cNvPr>
          <p:cNvSpPr txBox="1"/>
          <p:nvPr/>
        </p:nvSpPr>
        <p:spPr>
          <a:xfrm>
            <a:off x="963975" y="1513909"/>
            <a:ext cx="673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Screen 2: </a:t>
            </a:r>
            <a:r>
              <a:rPr lang="ko-KR" altLang="en-US" dirty="0"/>
              <a:t>사료 주문 및 유튜브 열기</a:t>
            </a:r>
            <a:r>
              <a:rPr lang="en-US" altLang="ko-KR" dirty="0"/>
              <a:t> </a:t>
            </a:r>
            <a:r>
              <a:rPr lang="ko-KR" altLang="en-US" dirty="0"/>
              <a:t> 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41950B-F60D-612D-5ED6-88B5833B7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3" t="55146" r="44223" b="29126"/>
          <a:stretch/>
        </p:blipFill>
        <p:spPr>
          <a:xfrm>
            <a:off x="1837677" y="2967996"/>
            <a:ext cx="7075504" cy="227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5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869950" y="398378"/>
            <a:ext cx="375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앱 </a:t>
            </a:r>
            <a:r>
              <a:rPr lang="ko-KR" altLang="en-US" sz="4400" spc="-300" dirty="0" err="1">
                <a:solidFill>
                  <a:schemeClr val="accent4"/>
                </a:solidFill>
              </a:rPr>
              <a:t>인벤터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E34214B1-6E72-1A58-73AB-A73EA3164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863" y="590071"/>
            <a:ext cx="13259852" cy="44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637837-5863-F488-C35F-AF38E91C92FF}"/>
              </a:ext>
            </a:extLst>
          </p:cNvPr>
          <p:cNvSpPr txBox="1"/>
          <p:nvPr/>
        </p:nvSpPr>
        <p:spPr>
          <a:xfrm>
            <a:off x="1005840" y="1272495"/>
            <a:ext cx="158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Screen 2: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36B806-AF88-E82E-4170-86AE65AFD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8" t="22855" r="44050" b="6800"/>
          <a:stretch/>
        </p:blipFill>
        <p:spPr>
          <a:xfrm>
            <a:off x="3505020" y="483207"/>
            <a:ext cx="4061716" cy="59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869950" y="398378"/>
            <a:ext cx="375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앱 </a:t>
            </a:r>
            <a:r>
              <a:rPr lang="ko-KR" altLang="en-US" sz="4400" spc="-300" dirty="0" err="1">
                <a:solidFill>
                  <a:schemeClr val="accent4"/>
                </a:solidFill>
              </a:rPr>
              <a:t>인벤터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E34214B1-6E72-1A58-73AB-A73EA3164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863" y="590071"/>
            <a:ext cx="13259852" cy="44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637837-5863-F488-C35F-AF38E91C92FF}"/>
              </a:ext>
            </a:extLst>
          </p:cNvPr>
          <p:cNvSpPr txBox="1"/>
          <p:nvPr/>
        </p:nvSpPr>
        <p:spPr>
          <a:xfrm>
            <a:off x="1005840" y="1272495"/>
            <a:ext cx="753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사료 구매 사이트 및 애완동물 관련 유명 </a:t>
            </a:r>
            <a:r>
              <a:rPr lang="en-US" altLang="ko-KR" dirty="0" err="1"/>
              <a:t>Youtube</a:t>
            </a:r>
            <a:r>
              <a:rPr lang="en-US" altLang="ko-KR" dirty="0"/>
              <a:t> </a:t>
            </a:r>
            <a:r>
              <a:rPr lang="ko-KR" altLang="en-US" dirty="0"/>
              <a:t>사이트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523DAD-5F77-E654-2EC9-D8415658D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76" t="46933" r="9250" b="21600"/>
          <a:stretch/>
        </p:blipFill>
        <p:spPr>
          <a:xfrm>
            <a:off x="1126235" y="2052828"/>
            <a:ext cx="10088037" cy="275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1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990B70-9493-4C37-8FDE-DC01D73D86E4}"/>
              </a:ext>
            </a:extLst>
          </p:cNvPr>
          <p:cNvSpPr txBox="1"/>
          <p:nvPr/>
        </p:nvSpPr>
        <p:spPr>
          <a:xfrm>
            <a:off x="869950" y="398378"/>
            <a:ext cx="375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 err="1">
                <a:solidFill>
                  <a:schemeClr val="accent4"/>
                </a:solidFill>
              </a:rPr>
              <a:t>아두이노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EBBF2B-02EE-C1AE-455F-B50FFAF08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15" r="51651" b="28621"/>
          <a:stretch/>
        </p:blipFill>
        <p:spPr>
          <a:xfrm>
            <a:off x="3382391" y="678125"/>
            <a:ext cx="7190913" cy="508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6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3460750" y="708746"/>
            <a:ext cx="52705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28317" y="180997"/>
            <a:ext cx="1723549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000" b="1" dirty="0">
                <a:solidFill>
                  <a:schemeClr val="accent1"/>
                </a:solidFill>
                <a:latin typeface="+mj-lt"/>
              </a:rPr>
              <a:t>차례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6319" y="1396416"/>
            <a:ext cx="7798388" cy="5316128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2400" b="1" dirty="0">
                <a:latin typeface="맑은 고딕"/>
                <a:ea typeface="맑은 고딕"/>
              </a:rPr>
              <a:t>Part1. </a:t>
            </a:r>
            <a:r>
              <a:rPr lang="ko-KR" altLang="en-US" sz="2400" b="1" dirty="0">
                <a:latin typeface="맑은 고딕"/>
                <a:ea typeface="맑은 고딕"/>
              </a:rPr>
              <a:t>필요 부품 선정</a:t>
            </a:r>
            <a:r>
              <a:rPr lang="en-US" altLang="ko-KR" sz="2400" b="1" dirty="0"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latin typeface="맑은 고딕"/>
                <a:ea typeface="맑은 고딕"/>
              </a:rPr>
              <a:t>및 연결</a:t>
            </a:r>
            <a:endParaRPr lang="en-US" altLang="ko-KR" sz="2400" spc="-300" dirty="0"/>
          </a:p>
          <a:p>
            <a:pPr>
              <a:defRPr/>
            </a:pPr>
            <a:endParaRPr lang="en-US" altLang="ko-KR" sz="2400" b="1" dirty="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2400" dirty="0">
              <a:latin typeface="맑은 고딕"/>
              <a:ea typeface="맑은 고딕"/>
            </a:endParaRPr>
          </a:p>
          <a:p>
            <a:pPr marL="457200" indent="-457200">
              <a:buAutoNum type="arabicParenR"/>
              <a:defRPr/>
            </a:pPr>
            <a:r>
              <a:rPr lang="ko-KR" altLang="en-US" sz="2400" dirty="0" err="1">
                <a:latin typeface="맑은 고딕"/>
                <a:ea typeface="맑은 고딕"/>
              </a:rPr>
              <a:t>아두이노</a:t>
            </a:r>
            <a:r>
              <a:rPr lang="ko-KR" altLang="en-US" sz="2400" dirty="0">
                <a:latin typeface="맑은 고딕"/>
                <a:ea typeface="맑은 고딕"/>
              </a:rPr>
              <a:t> </a:t>
            </a:r>
            <a:r>
              <a:rPr lang="ko-KR" altLang="en-US" sz="2400" dirty="0" err="1">
                <a:latin typeface="맑은 고딕"/>
                <a:ea typeface="맑은 고딕"/>
              </a:rPr>
              <a:t>우노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457200" indent="-457200">
              <a:buAutoNum type="arabicParenR"/>
              <a:defRPr/>
            </a:pPr>
            <a:r>
              <a:rPr lang="ko-KR" altLang="en-US" sz="2400" dirty="0">
                <a:latin typeface="맑은 고딕"/>
                <a:ea typeface="맑은 고딕"/>
              </a:rPr>
              <a:t>블루투스 모듈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457200" indent="-457200">
              <a:buAutoNum type="arabicParenR"/>
              <a:defRPr/>
            </a:pPr>
            <a:r>
              <a:rPr lang="ko-KR" altLang="en-US" sz="2400" dirty="0" err="1">
                <a:latin typeface="맑은 고딕"/>
                <a:ea typeface="맑은 고딕"/>
              </a:rPr>
              <a:t>서보모터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457200" indent="-457200">
              <a:buAutoNum type="arabicParenR"/>
              <a:defRPr/>
            </a:pPr>
            <a:r>
              <a:rPr lang="ko-KR" altLang="en-US" sz="2400" dirty="0">
                <a:latin typeface="맑은 고딕"/>
                <a:ea typeface="맑은 고딕"/>
              </a:rPr>
              <a:t>초음파 센서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457200" indent="-457200">
              <a:buAutoNum type="arabicParenR"/>
              <a:defRPr/>
            </a:pPr>
            <a:r>
              <a:rPr lang="ko-KR" altLang="en-US" sz="2400" dirty="0" err="1">
                <a:latin typeface="맑은 고딕"/>
                <a:ea typeface="맑은 고딕"/>
              </a:rPr>
              <a:t>부저</a:t>
            </a:r>
            <a:r>
              <a:rPr lang="ko-KR" altLang="en-US" sz="2400" dirty="0">
                <a:latin typeface="맑은 고딕"/>
                <a:ea typeface="맑은 고딕"/>
              </a:rPr>
              <a:t> </a:t>
            </a:r>
            <a:r>
              <a:rPr lang="en-US" altLang="ko-KR" sz="2400" dirty="0">
                <a:latin typeface="맑은 고딕"/>
                <a:ea typeface="맑은 고딕"/>
              </a:rPr>
              <a:t>(</a:t>
            </a:r>
            <a:r>
              <a:rPr lang="ko-KR" altLang="en-US" sz="2400" dirty="0" err="1">
                <a:latin typeface="맑은 고딕"/>
                <a:ea typeface="맑은 고딕"/>
              </a:rPr>
              <a:t>피에조</a:t>
            </a:r>
            <a:r>
              <a:rPr lang="en-US" altLang="ko-KR" sz="2400" dirty="0">
                <a:latin typeface="맑은 고딕"/>
                <a:ea typeface="맑은 고딕"/>
              </a:rPr>
              <a:t>)</a:t>
            </a:r>
          </a:p>
          <a:p>
            <a:pPr marL="457200" indent="-457200">
              <a:buAutoNum type="arabicParenR"/>
              <a:defRPr/>
            </a:pPr>
            <a:endParaRPr lang="ko-KR" altLang="en-US" sz="2400" dirty="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2400" dirty="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2400" dirty="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2400" dirty="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2400" dirty="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2400" dirty="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2400" dirty="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2400" dirty="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2400" dirty="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2400" dirty="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2400" dirty="0"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83069" y="1209025"/>
            <a:ext cx="3527376" cy="487308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 dirty="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0635B-A492-5EBB-F4C8-758C03D58254}"/>
              </a:ext>
            </a:extLst>
          </p:cNvPr>
          <p:cNvSpPr txBox="1"/>
          <p:nvPr/>
        </p:nvSpPr>
        <p:spPr>
          <a:xfrm>
            <a:off x="7701330" y="1312113"/>
            <a:ext cx="4603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/>
                <a:ea typeface="맑은 고딕"/>
              </a:rPr>
              <a:t>Part2. </a:t>
            </a:r>
            <a:r>
              <a:rPr lang="ko-KR" altLang="en-US" sz="2400" b="1" dirty="0">
                <a:latin typeface="맑은 고딕"/>
                <a:ea typeface="맑은 고딕"/>
              </a:rPr>
              <a:t>설계 코드 설명</a:t>
            </a:r>
            <a:endParaRPr lang="en-US" altLang="ko-KR" sz="2400" b="1" dirty="0">
              <a:latin typeface="맑은 고딕"/>
              <a:ea typeface="맑은 고딕"/>
            </a:endParaRPr>
          </a:p>
          <a:p>
            <a:endParaRPr lang="en-US" altLang="ko-KR" sz="2400" b="1" dirty="0">
              <a:latin typeface="맑은 고딕"/>
              <a:ea typeface="맑은 고딕"/>
            </a:endParaRPr>
          </a:p>
          <a:p>
            <a:pPr marL="342900" indent="-342900">
              <a:buAutoNum type="arabicParenR"/>
              <a:defRPr/>
            </a:pPr>
            <a:r>
              <a:rPr lang="ko-KR" altLang="en-US" sz="2400" dirty="0" err="1">
                <a:latin typeface="맑은 고딕"/>
                <a:ea typeface="맑은 고딕"/>
              </a:rPr>
              <a:t>앱인벤터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342900" indent="-342900">
              <a:buAutoNum type="arabicParenR"/>
              <a:defRPr/>
            </a:pPr>
            <a:r>
              <a:rPr lang="ko-KR" altLang="en-US" sz="2400" dirty="0" err="1">
                <a:latin typeface="맑은 고딕"/>
                <a:ea typeface="맑은 고딕"/>
              </a:rPr>
              <a:t>아두이노</a:t>
            </a:r>
            <a:endParaRPr lang="en-US" altLang="ko-KR" sz="2400" dirty="0">
              <a:latin typeface="맑은 고딕"/>
              <a:ea typeface="맑은 고딕"/>
            </a:endParaRPr>
          </a:p>
          <a:p>
            <a:endParaRPr lang="en-US" altLang="ko-KR" sz="2400" b="1" dirty="0">
              <a:latin typeface="맑은 고딕"/>
              <a:ea typeface="맑은 고딕"/>
            </a:endParaRPr>
          </a:p>
          <a:p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DAEE8-63C6-F907-C286-334097347C6D}"/>
              </a:ext>
            </a:extLst>
          </p:cNvPr>
          <p:cNvSpPr txBox="1"/>
          <p:nvPr/>
        </p:nvSpPr>
        <p:spPr>
          <a:xfrm>
            <a:off x="7701330" y="3281612"/>
            <a:ext cx="4603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/>
                <a:ea typeface="맑은 고딕"/>
              </a:rPr>
              <a:t>Part3. </a:t>
            </a:r>
            <a:r>
              <a:rPr lang="ko-KR" altLang="en-US" sz="2400" b="1" spc="-300" dirty="0"/>
              <a:t>제품 모습 및 구동 영상</a:t>
            </a:r>
          </a:p>
          <a:p>
            <a:endParaRPr lang="en-US" altLang="ko-KR" sz="2400" b="1" dirty="0">
              <a:latin typeface="맑은 고딕"/>
              <a:ea typeface="맑은 고딕"/>
            </a:endParaRPr>
          </a:p>
          <a:p>
            <a:endParaRPr lang="ko-KR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990B70-9493-4C37-8FDE-DC01D73D86E4}"/>
              </a:ext>
            </a:extLst>
          </p:cNvPr>
          <p:cNvSpPr txBox="1"/>
          <p:nvPr/>
        </p:nvSpPr>
        <p:spPr>
          <a:xfrm>
            <a:off x="869950" y="398378"/>
            <a:ext cx="375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 err="1">
                <a:solidFill>
                  <a:schemeClr val="accent4"/>
                </a:solidFill>
              </a:rPr>
              <a:t>아두이노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54C6A3-183C-003F-FABC-E96FDDEECC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54" r="70218" b="48250"/>
          <a:stretch/>
        </p:blipFill>
        <p:spPr>
          <a:xfrm>
            <a:off x="656886" y="1556330"/>
            <a:ext cx="5007006" cy="39147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47E7F8-852D-F64A-B060-D21338FA50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73" r="63738" b="32538"/>
          <a:stretch/>
        </p:blipFill>
        <p:spPr>
          <a:xfrm>
            <a:off x="5021802" y="901774"/>
            <a:ext cx="5950997" cy="522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1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990B70-9493-4C37-8FDE-DC01D73D86E4}"/>
              </a:ext>
            </a:extLst>
          </p:cNvPr>
          <p:cNvSpPr txBox="1"/>
          <p:nvPr/>
        </p:nvSpPr>
        <p:spPr>
          <a:xfrm>
            <a:off x="869950" y="398378"/>
            <a:ext cx="375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 err="1">
                <a:solidFill>
                  <a:schemeClr val="accent4"/>
                </a:solidFill>
              </a:rPr>
              <a:t>아두이노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FD125F-EAA1-B5CC-B54B-451F48CC07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73" r="63738" b="32538"/>
          <a:stretch/>
        </p:blipFill>
        <p:spPr>
          <a:xfrm>
            <a:off x="582968" y="1375696"/>
            <a:ext cx="5950997" cy="52238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E5B4CE-1B86-C382-4620-70131D67C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27" r="70510" b="43948"/>
          <a:stretch/>
        </p:blipFill>
        <p:spPr>
          <a:xfrm>
            <a:off x="6096000" y="647728"/>
            <a:ext cx="5450889" cy="476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2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990B70-9493-4C37-8FDE-DC01D73D86E4}"/>
              </a:ext>
            </a:extLst>
          </p:cNvPr>
          <p:cNvSpPr txBox="1"/>
          <p:nvPr/>
        </p:nvSpPr>
        <p:spPr>
          <a:xfrm>
            <a:off x="869950" y="398378"/>
            <a:ext cx="375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 err="1">
                <a:solidFill>
                  <a:schemeClr val="accent4"/>
                </a:solidFill>
              </a:rPr>
              <a:t>아두이노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FFA23C-6607-BC5B-0734-91179F97A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27" r="70510" b="43948"/>
          <a:stretch/>
        </p:blipFill>
        <p:spPr>
          <a:xfrm>
            <a:off x="396536" y="1167819"/>
            <a:ext cx="5699464" cy="49817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0DDE89-60A1-3FB2-A416-910F66C086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56" r="86383" b="21942"/>
          <a:stretch/>
        </p:blipFill>
        <p:spPr>
          <a:xfrm>
            <a:off x="7531100" y="341427"/>
            <a:ext cx="2228295" cy="623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3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990B70-9493-4C37-8FDE-DC01D73D86E4}"/>
              </a:ext>
            </a:extLst>
          </p:cNvPr>
          <p:cNvSpPr txBox="1"/>
          <p:nvPr/>
        </p:nvSpPr>
        <p:spPr>
          <a:xfrm>
            <a:off x="869950" y="398378"/>
            <a:ext cx="375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 err="1">
                <a:solidFill>
                  <a:schemeClr val="accent4"/>
                </a:solidFill>
              </a:rPr>
              <a:t>아두이노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E046C7-D4B6-70FF-1B0E-B65FFF84D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85" r="71966" b="59742"/>
          <a:stretch/>
        </p:blipFill>
        <p:spPr>
          <a:xfrm>
            <a:off x="425454" y="2805715"/>
            <a:ext cx="6464296" cy="38617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D0E75F-9FC3-B9CA-616A-865E51FB8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21" r="73204" b="43560"/>
          <a:stretch/>
        </p:blipFill>
        <p:spPr>
          <a:xfrm>
            <a:off x="5877017" y="275208"/>
            <a:ext cx="5690587" cy="536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5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990B70-9493-4C37-8FDE-DC01D73D86E4}"/>
              </a:ext>
            </a:extLst>
          </p:cNvPr>
          <p:cNvSpPr txBox="1"/>
          <p:nvPr/>
        </p:nvSpPr>
        <p:spPr>
          <a:xfrm>
            <a:off x="869950" y="398378"/>
            <a:ext cx="375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 err="1">
                <a:solidFill>
                  <a:schemeClr val="accent4"/>
                </a:solidFill>
              </a:rPr>
              <a:t>아두이노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B0B095-8D24-E653-C8C7-DB4F7CA75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80" r="78884" b="20777"/>
          <a:stretch/>
        </p:blipFill>
        <p:spPr>
          <a:xfrm>
            <a:off x="3295846" y="398378"/>
            <a:ext cx="3447497" cy="61936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FD657B-6D3F-77E9-1EB7-CB0633347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83" r="72767" b="21424"/>
          <a:stretch/>
        </p:blipFill>
        <p:spPr>
          <a:xfrm>
            <a:off x="8096435" y="3950564"/>
            <a:ext cx="3320249" cy="23792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789639-1BBB-F4C0-F194-9036853F6C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92" r="65267" b="21036"/>
          <a:stretch/>
        </p:blipFill>
        <p:spPr>
          <a:xfrm>
            <a:off x="8025414" y="528220"/>
            <a:ext cx="3217427" cy="35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2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4346062" cy="1415772"/>
            <a:chOff x="901700" y="2721114"/>
            <a:chExt cx="4346062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20553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4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43460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제품 모습 및 구동 영상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006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990B70-9493-4C37-8FDE-DC01D73D86E4}"/>
              </a:ext>
            </a:extLst>
          </p:cNvPr>
          <p:cNvSpPr txBox="1"/>
          <p:nvPr/>
        </p:nvSpPr>
        <p:spPr>
          <a:xfrm>
            <a:off x="869950" y="398378"/>
            <a:ext cx="375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제품 모습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536B65-EE1C-51A1-457D-C7F5997ED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" r="5924" b="10059"/>
          <a:stretch/>
        </p:blipFill>
        <p:spPr>
          <a:xfrm>
            <a:off x="4110360" y="494538"/>
            <a:ext cx="4527612" cy="59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0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990B70-9493-4C37-8FDE-DC01D73D86E4}"/>
              </a:ext>
            </a:extLst>
          </p:cNvPr>
          <p:cNvSpPr txBox="1"/>
          <p:nvPr/>
        </p:nvSpPr>
        <p:spPr>
          <a:xfrm>
            <a:off x="869950" y="398378"/>
            <a:ext cx="375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제품 구동 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C6D00F-9748-585C-3C0E-1AB34FBF5047}"/>
              </a:ext>
            </a:extLst>
          </p:cNvPr>
          <p:cNvSpPr txBox="1"/>
          <p:nvPr/>
        </p:nvSpPr>
        <p:spPr>
          <a:xfrm>
            <a:off x="2352583" y="4334067"/>
            <a:ext cx="22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사료 </a:t>
            </a:r>
            <a:r>
              <a:rPr lang="en-US" altLang="ko-KR" dirty="0"/>
              <a:t>X&gt;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56FB6-7134-B137-EA49-3CE6AAF8A267}"/>
              </a:ext>
            </a:extLst>
          </p:cNvPr>
          <p:cNvSpPr txBox="1"/>
          <p:nvPr/>
        </p:nvSpPr>
        <p:spPr>
          <a:xfrm>
            <a:off x="8025414" y="4334067"/>
            <a:ext cx="22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사료 </a:t>
            </a:r>
            <a:r>
              <a:rPr lang="en-US" altLang="ko-KR" dirty="0"/>
              <a:t>O&gt;</a:t>
            </a:r>
            <a:endParaRPr lang="ko-KR" altLang="en-US" dirty="0"/>
          </a:p>
        </p:txBody>
      </p:sp>
      <p:sp>
        <p:nvSpPr>
          <p:cNvPr id="9" name="실행 단추: 앞으로 또는 다음으로 이동 8">
            <a:hlinkClick r:id="rId2" highlightClick="1"/>
            <a:extLst>
              <a:ext uri="{FF2B5EF4-FFF2-40B4-BE49-F238E27FC236}">
                <a16:creationId xmlns:a16="http://schemas.microsoft.com/office/drawing/2014/main" id="{6688DF95-206A-27D5-069B-A8684B177DE8}"/>
              </a:ext>
            </a:extLst>
          </p:cNvPr>
          <p:cNvSpPr/>
          <p:nvPr/>
        </p:nvSpPr>
        <p:spPr>
          <a:xfrm>
            <a:off x="2246050" y="2743200"/>
            <a:ext cx="1349406" cy="1358283"/>
          </a:xfrm>
          <a:prstGeom prst="actionButtonForwardNex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실행 단추: 앞으로 또는 다음으로 이동 9">
            <a:hlinkClick r:id="rId3" highlightClick="1"/>
            <a:extLst>
              <a:ext uri="{FF2B5EF4-FFF2-40B4-BE49-F238E27FC236}">
                <a16:creationId xmlns:a16="http://schemas.microsoft.com/office/drawing/2014/main" id="{751A0F93-8F28-8564-3E76-88366199564D}"/>
              </a:ext>
            </a:extLst>
          </p:cNvPr>
          <p:cNvSpPr/>
          <p:nvPr/>
        </p:nvSpPr>
        <p:spPr>
          <a:xfrm>
            <a:off x="8025414" y="2823115"/>
            <a:ext cx="1349406" cy="1278368"/>
          </a:xfrm>
          <a:prstGeom prst="actionButtonForwardNex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05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990B70-9493-4C37-8FDE-DC01D73D86E4}"/>
              </a:ext>
            </a:extLst>
          </p:cNvPr>
          <p:cNvSpPr txBox="1"/>
          <p:nvPr/>
        </p:nvSpPr>
        <p:spPr>
          <a:xfrm>
            <a:off x="869950" y="398378"/>
            <a:ext cx="375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참고 서적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E0EC89-8EE4-16A0-8D21-5ABC593BAD3E}"/>
              </a:ext>
            </a:extLst>
          </p:cNvPr>
          <p:cNvGrpSpPr/>
          <p:nvPr/>
        </p:nvGrpSpPr>
        <p:grpSpPr>
          <a:xfrm>
            <a:off x="6889750" y="926568"/>
            <a:ext cx="3928148" cy="5004864"/>
            <a:chOff x="2105586" y="-6459622"/>
            <a:chExt cx="10317480" cy="13716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0B52474-5A25-0897-56D0-99604F474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9566" y="-6459622"/>
              <a:ext cx="5143500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548B6D2-0899-D34D-E6EE-AF86914F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5586" y="-6441640"/>
              <a:ext cx="5143500" cy="6858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B115960-2CBA-AA0B-10A9-61D71DCF7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6066" y="398378"/>
              <a:ext cx="5143500" cy="6858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3E257E-3A8C-9B38-DB33-2D40F2331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9566" y="398378"/>
              <a:ext cx="5143500" cy="68580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EEA72C0-D375-DA64-1430-A0806DEE3B3C}"/>
              </a:ext>
            </a:extLst>
          </p:cNvPr>
          <p:cNvSpPr txBox="1"/>
          <p:nvPr/>
        </p:nvSpPr>
        <p:spPr>
          <a:xfrm>
            <a:off x="869950" y="1642996"/>
            <a:ext cx="5530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 err="1"/>
              <a:t>아두이노</a:t>
            </a:r>
            <a:r>
              <a:rPr lang="ko-KR" altLang="en-US" dirty="0"/>
              <a:t> 통신 프로젝트 </a:t>
            </a:r>
            <a:r>
              <a:rPr lang="en-US" altLang="ko-KR" dirty="0"/>
              <a:t>: </a:t>
            </a:r>
            <a:r>
              <a:rPr lang="ko-KR" altLang="en-US" dirty="0"/>
              <a:t>서영배 지음</a:t>
            </a:r>
            <a:endParaRPr lang="en-US" altLang="ko-KR" dirty="0"/>
          </a:p>
          <a:p>
            <a:r>
              <a:rPr lang="ko-KR" altLang="en-US" dirty="0"/>
              <a:t>스마트폰으로 제어하는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조도현 지음</a:t>
            </a:r>
            <a:endParaRPr lang="en-US" altLang="ko-KR" dirty="0"/>
          </a:p>
          <a:p>
            <a:r>
              <a:rPr lang="ko-KR" altLang="en-US" dirty="0" err="1"/>
              <a:t>아두이노</a:t>
            </a:r>
            <a:r>
              <a:rPr lang="ko-KR" altLang="en-US" dirty="0"/>
              <a:t> 완전정복</a:t>
            </a:r>
            <a:r>
              <a:rPr lang="en-US" altLang="ko-KR" dirty="0"/>
              <a:t>: </a:t>
            </a:r>
            <a:r>
              <a:rPr lang="ko-KR" altLang="en-US" dirty="0"/>
              <a:t>김경연 지음  </a:t>
            </a:r>
            <a:r>
              <a:rPr lang="en-US" altLang="ko-KR" dirty="0"/>
              <a:t>/  </a:t>
            </a:r>
            <a:r>
              <a:rPr lang="ko-KR" altLang="en-US" dirty="0"/>
              <a:t>장정형 지음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149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9B40E9-C95A-4A8F-9206-6351FE1BE7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/>
          <p:nvPr/>
        </p:nvCxnSpPr>
        <p:spPr>
          <a:xfrm>
            <a:off x="3460750" y="914400"/>
            <a:ext cx="52705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86C685-8BB9-46FB-AB55-17CEF03D9EAF}"/>
              </a:ext>
            </a:extLst>
          </p:cNvPr>
          <p:cNvSpPr txBox="1"/>
          <p:nvPr/>
        </p:nvSpPr>
        <p:spPr>
          <a:xfrm>
            <a:off x="2985502" y="2705725"/>
            <a:ext cx="70022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accent1"/>
                </a:solidFill>
                <a:latin typeface="+mj-lt"/>
              </a:rPr>
              <a:t>Thank you!</a:t>
            </a:r>
            <a:endParaRPr lang="ko-KR" altLang="en-US" sz="88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2900153" cy="1969770"/>
            <a:chOff x="901700" y="2721114"/>
            <a:chExt cx="2900153" cy="196977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886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1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290015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accent4"/>
                  </a:solidFill>
                </a:rPr>
                <a:t>필요 부품 선정</a:t>
              </a:r>
              <a:endParaRPr lang="en-US" altLang="ko-KR" sz="3600" spc="-300" dirty="0">
                <a:solidFill>
                  <a:schemeClr val="accent4"/>
                </a:solidFill>
              </a:endParaRPr>
            </a:p>
            <a:p>
              <a:endParaRPr lang="ko-KR" altLang="en-US" sz="3600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8846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49713E-3DF5-538D-2F63-2E1D5CB4FF17}"/>
              </a:ext>
            </a:extLst>
          </p:cNvPr>
          <p:cNvSpPr txBox="1"/>
          <p:nvPr/>
        </p:nvSpPr>
        <p:spPr>
          <a:xfrm>
            <a:off x="869950" y="1375696"/>
            <a:ext cx="10472286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                                                                              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1026" name="Picture 2" descr="아두이노 우노 R3 소개">
            <a:extLst>
              <a:ext uri="{FF2B5EF4-FFF2-40B4-BE49-F238E27FC236}">
                <a16:creationId xmlns:a16="http://schemas.microsoft.com/office/drawing/2014/main" id="{E7E2910E-E207-C3EA-F1D7-42B5BE7E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19" y="1828426"/>
            <a:ext cx="5476644" cy="38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9D9906-C27D-338B-A521-ED85CD782F14}"/>
              </a:ext>
            </a:extLst>
          </p:cNvPr>
          <p:cNvSpPr txBox="1"/>
          <p:nvPr/>
        </p:nvSpPr>
        <p:spPr>
          <a:xfrm>
            <a:off x="300765" y="554736"/>
            <a:ext cx="61033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dirty="0">
                <a:latin typeface="맑은 고딕"/>
                <a:ea typeface="맑은 고딕"/>
              </a:rPr>
              <a:t> </a:t>
            </a:r>
            <a:r>
              <a:rPr lang="ko-KR" altLang="en-US" sz="3000" dirty="0" err="1">
                <a:latin typeface="맑은 고딕"/>
                <a:ea typeface="맑은 고딕"/>
              </a:rPr>
              <a:t>아두이노</a:t>
            </a:r>
            <a:r>
              <a:rPr lang="ko-KR" altLang="en-US" sz="3000" dirty="0">
                <a:latin typeface="맑은 고딕"/>
                <a:ea typeface="맑은 고딕"/>
              </a:rPr>
              <a:t> </a:t>
            </a:r>
            <a:r>
              <a:rPr lang="ko-KR" altLang="en-US" sz="3000" dirty="0" err="1">
                <a:latin typeface="맑은 고딕"/>
                <a:ea typeface="맑은 고딕"/>
              </a:rPr>
              <a:t>우노</a:t>
            </a:r>
            <a:r>
              <a:rPr lang="en-US" altLang="ko-KR" sz="3000" dirty="0">
                <a:latin typeface="맑은 고딕"/>
                <a:ea typeface="맑은 고딕"/>
              </a:rPr>
              <a:t>, MIT App Inventor</a:t>
            </a:r>
          </a:p>
        </p:txBody>
      </p:sp>
      <p:pic>
        <p:nvPicPr>
          <p:cNvPr id="9" name="Picture 4" descr="머신러닝에서 학습시킨 데이터를 앱인벤터에 활용하고픈데, 스크래치와 파이썬만 떠요. – 헬로소프트">
            <a:extLst>
              <a:ext uri="{FF2B5EF4-FFF2-40B4-BE49-F238E27FC236}">
                <a16:creationId xmlns:a16="http://schemas.microsoft.com/office/drawing/2014/main" id="{AC7B4E1C-7EA2-A9B5-9870-FA57E9BE2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176" y="2345192"/>
            <a:ext cx="3883646" cy="272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20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869949" y="398378"/>
            <a:ext cx="40581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필요 부품 선정</a:t>
            </a:r>
            <a:endParaRPr lang="en-US" altLang="ko-KR" sz="4400" spc="-300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49713E-3DF5-538D-2F63-2E1D5CB4FF17}"/>
              </a:ext>
            </a:extLst>
          </p:cNvPr>
          <p:cNvSpPr txBox="1"/>
          <p:nvPr/>
        </p:nvSpPr>
        <p:spPr>
          <a:xfrm>
            <a:off x="869950" y="1375696"/>
            <a:ext cx="10472286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                                                                              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5122" name="Picture 2" descr="BT12 듀얼 BLE/BT2.0 블루투스 모듈 -SPP, BLE (BT12 Dual Bluetooth Module -BLE, BT2.0)">
            <a:extLst>
              <a:ext uri="{FF2B5EF4-FFF2-40B4-BE49-F238E27FC236}">
                <a16:creationId xmlns:a16="http://schemas.microsoft.com/office/drawing/2014/main" id="{C929265A-D878-10E5-C2AB-6364D9DC6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072" y="1375696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977258-73F8-FE70-3A37-38849EB8B861}"/>
              </a:ext>
            </a:extLst>
          </p:cNvPr>
          <p:cNvSpPr txBox="1"/>
          <p:nvPr/>
        </p:nvSpPr>
        <p:spPr>
          <a:xfrm>
            <a:off x="4327194" y="507041"/>
            <a:ext cx="62276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dirty="0">
                <a:latin typeface="맑은 고딕"/>
                <a:ea typeface="맑은 고딕"/>
              </a:rPr>
              <a:t>: </a:t>
            </a:r>
            <a:r>
              <a:rPr lang="ko-KR" altLang="en-US" sz="3000" dirty="0">
                <a:latin typeface="맑은 고딕"/>
                <a:ea typeface="맑은 고딕"/>
              </a:rPr>
              <a:t>블루투스 모듈</a:t>
            </a:r>
            <a:endParaRPr lang="en-US" altLang="ko-KR" sz="3000" dirty="0">
              <a:latin typeface="맑은 고딕"/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4F3A0-3C41-FA3D-EEB6-3CA7BE70C40B}"/>
              </a:ext>
            </a:extLst>
          </p:cNvPr>
          <p:cNvSpPr txBox="1"/>
          <p:nvPr/>
        </p:nvSpPr>
        <p:spPr>
          <a:xfrm>
            <a:off x="2918730" y="5482304"/>
            <a:ext cx="61033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dirty="0">
                <a:latin typeface="맑은 고딕"/>
                <a:ea typeface="맑은 고딕"/>
              </a:rPr>
              <a:t>HC-06</a:t>
            </a:r>
          </a:p>
        </p:txBody>
      </p:sp>
      <p:pic>
        <p:nvPicPr>
          <p:cNvPr id="6" name="Picture 2" descr="블루투스 HC-06 슬레이브 모듈 아두이노 소스 + 안드로이드 앱 소스 | Hard Copy World">
            <a:extLst>
              <a:ext uri="{FF2B5EF4-FFF2-40B4-BE49-F238E27FC236}">
                <a16:creationId xmlns:a16="http://schemas.microsoft.com/office/drawing/2014/main" id="{FDBFCBE1-F15E-BB1A-6962-C1C37CF2A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96694" y="1244893"/>
            <a:ext cx="4776186" cy="229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00DDE5-9788-1DB3-DEF6-D7B55CD5F189}"/>
              </a:ext>
            </a:extLst>
          </p:cNvPr>
          <p:cNvSpPr txBox="1"/>
          <p:nvPr/>
        </p:nvSpPr>
        <p:spPr>
          <a:xfrm>
            <a:off x="7441036" y="3798331"/>
            <a:ext cx="2920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TXD: </a:t>
            </a:r>
            <a:r>
              <a:rPr lang="ko-KR" altLang="en-US" dirty="0" err="1"/>
              <a:t>우노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번 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RXD: </a:t>
            </a:r>
            <a:r>
              <a:rPr lang="ko-KR" altLang="en-US" dirty="0" err="1"/>
              <a:t>우노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번 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23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869950" y="398378"/>
            <a:ext cx="375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 err="1">
                <a:solidFill>
                  <a:schemeClr val="accent4"/>
                </a:solidFill>
              </a:rPr>
              <a:t>서보모터</a:t>
            </a:r>
            <a:r>
              <a:rPr lang="ko-KR" altLang="en-US" sz="4400" spc="-300" dirty="0">
                <a:solidFill>
                  <a:schemeClr val="accent4"/>
                </a:solidFill>
              </a:rPr>
              <a:t> </a:t>
            </a:r>
            <a:r>
              <a:rPr lang="en-US" altLang="ko-KR" sz="4400" spc="-300" dirty="0">
                <a:solidFill>
                  <a:schemeClr val="accent4"/>
                </a:solidFill>
              </a:rPr>
              <a:t>1, 2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아두이노] SG90 서보모터 연동하기">
            <a:extLst>
              <a:ext uri="{FF2B5EF4-FFF2-40B4-BE49-F238E27FC236}">
                <a16:creationId xmlns:a16="http://schemas.microsoft.com/office/drawing/2014/main" id="{B0A2AD07-BB9B-D17A-7DC2-1E3EA3488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193" y="2012692"/>
            <a:ext cx="37052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C0F738-8C4D-B799-3DD8-42A8330CC650}"/>
              </a:ext>
            </a:extLst>
          </p:cNvPr>
          <p:cNvSpPr txBox="1"/>
          <p:nvPr/>
        </p:nvSpPr>
        <p:spPr>
          <a:xfrm>
            <a:off x="8504808" y="2967335"/>
            <a:ext cx="269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서보모터</a:t>
            </a:r>
            <a:r>
              <a:rPr lang="ko-KR" altLang="en-US" dirty="0"/>
              <a:t> </a:t>
            </a:r>
            <a:r>
              <a:rPr lang="en-US" altLang="ko-KR" dirty="0"/>
              <a:t>1: </a:t>
            </a:r>
            <a:r>
              <a:rPr lang="ko-KR" altLang="en-US" dirty="0" err="1"/>
              <a:t>우노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번 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AC5C2-7E21-2AE3-02F4-FBDFA364920E}"/>
              </a:ext>
            </a:extLst>
          </p:cNvPr>
          <p:cNvSpPr txBox="1"/>
          <p:nvPr/>
        </p:nvSpPr>
        <p:spPr>
          <a:xfrm>
            <a:off x="8504808" y="3979389"/>
            <a:ext cx="276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서보모터</a:t>
            </a:r>
            <a:r>
              <a:rPr lang="ko-KR" altLang="en-US" dirty="0"/>
              <a:t> </a:t>
            </a:r>
            <a:r>
              <a:rPr lang="en-US" altLang="ko-KR" dirty="0"/>
              <a:t>2: </a:t>
            </a:r>
            <a:r>
              <a:rPr lang="ko-KR" altLang="en-US" dirty="0" err="1"/>
              <a:t>우노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번 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52617-33EC-DCBF-316A-44A2F544050A}"/>
              </a:ext>
            </a:extLst>
          </p:cNvPr>
          <p:cNvSpPr txBox="1"/>
          <p:nvPr/>
        </p:nvSpPr>
        <p:spPr>
          <a:xfrm>
            <a:off x="4955219" y="4758752"/>
            <a:ext cx="269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SG-90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00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869950" y="398378"/>
            <a:ext cx="375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초음파 센서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9232469-E16B-A438-8E57-010458580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5" t="25966" r="16183" b="19276"/>
          <a:stretch/>
        </p:blipFill>
        <p:spPr>
          <a:xfrm rot="16200000">
            <a:off x="3373547" y="1784382"/>
            <a:ext cx="3630965" cy="3755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A137D-D46B-AD42-57D3-347EFD265927}"/>
              </a:ext>
            </a:extLst>
          </p:cNvPr>
          <p:cNvSpPr txBox="1"/>
          <p:nvPr/>
        </p:nvSpPr>
        <p:spPr>
          <a:xfrm>
            <a:off x="7927759" y="3270941"/>
            <a:ext cx="2920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Trig: </a:t>
            </a:r>
            <a:r>
              <a:rPr lang="ko-KR" altLang="en-US" dirty="0" err="1"/>
              <a:t>우노</a:t>
            </a:r>
            <a:r>
              <a:rPr lang="ko-KR" altLang="en-US" dirty="0"/>
              <a:t> </a:t>
            </a:r>
            <a:r>
              <a:rPr lang="en-US" altLang="ko-KR" dirty="0"/>
              <a:t>12</a:t>
            </a:r>
            <a:r>
              <a:rPr lang="ko-KR" altLang="en-US" dirty="0"/>
              <a:t>번 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Echo: </a:t>
            </a:r>
            <a:r>
              <a:rPr lang="ko-KR" altLang="en-US" dirty="0" err="1"/>
              <a:t>우노</a:t>
            </a:r>
            <a:r>
              <a:rPr lang="ko-KR" altLang="en-US" dirty="0"/>
              <a:t> </a:t>
            </a:r>
            <a:r>
              <a:rPr lang="en-US" altLang="ko-KR" dirty="0"/>
              <a:t>13</a:t>
            </a:r>
            <a:r>
              <a:rPr lang="ko-KR" altLang="en-US" dirty="0"/>
              <a:t>번 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D742B-CC87-0007-3C84-E8EAE2B13137}"/>
              </a:ext>
            </a:extLst>
          </p:cNvPr>
          <p:cNvSpPr txBox="1"/>
          <p:nvPr/>
        </p:nvSpPr>
        <p:spPr>
          <a:xfrm>
            <a:off x="4474408" y="5601811"/>
            <a:ext cx="292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HC-SR04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83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869950" y="398378"/>
            <a:ext cx="375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 err="1">
                <a:solidFill>
                  <a:schemeClr val="accent4"/>
                </a:solidFill>
              </a:rPr>
              <a:t>부저</a:t>
            </a:r>
            <a:r>
              <a:rPr lang="ko-KR" altLang="en-US" sz="4400" spc="-300" dirty="0">
                <a:solidFill>
                  <a:schemeClr val="accent4"/>
                </a:solidFill>
              </a:rPr>
              <a:t> </a:t>
            </a:r>
            <a:r>
              <a:rPr lang="en-US" altLang="ko-KR" sz="4400" spc="-300" dirty="0">
                <a:solidFill>
                  <a:schemeClr val="accent4"/>
                </a:solidFill>
              </a:rPr>
              <a:t>(</a:t>
            </a:r>
            <a:r>
              <a:rPr lang="ko-KR" altLang="en-US" sz="4400" spc="-300" dirty="0" err="1">
                <a:solidFill>
                  <a:schemeClr val="accent4"/>
                </a:solidFill>
              </a:rPr>
              <a:t>피에조</a:t>
            </a:r>
            <a:r>
              <a:rPr lang="en-US" altLang="ko-KR" sz="4400" spc="-300" dirty="0">
                <a:solidFill>
                  <a:schemeClr val="accent4"/>
                </a:solidFill>
              </a:rPr>
              <a:t>)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피에조부저와 푸쉬 버튼을 이용한 디지털 피아노 만들기 : 네이버 블로그">
            <a:extLst>
              <a:ext uri="{FF2B5EF4-FFF2-40B4-BE49-F238E27FC236}">
                <a16:creationId xmlns:a16="http://schemas.microsoft.com/office/drawing/2014/main" id="{012F0967-FEB7-82FD-EC39-DBB26951D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608" y="2527710"/>
            <a:ext cx="5519723" cy="240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E9FE2A-54D0-218B-FF91-7827D4BE5C91}"/>
              </a:ext>
            </a:extLst>
          </p:cNvPr>
          <p:cNvSpPr txBox="1"/>
          <p:nvPr/>
        </p:nvSpPr>
        <p:spPr>
          <a:xfrm>
            <a:off x="8267331" y="3622833"/>
            <a:ext cx="213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우노에</a:t>
            </a:r>
            <a:r>
              <a:rPr lang="ko-KR" altLang="en-US" dirty="0"/>
              <a:t> 연결할 핀 </a:t>
            </a:r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86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869949" y="398378"/>
            <a:ext cx="62588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>
                <a:solidFill>
                  <a:schemeClr val="accent4"/>
                </a:solidFill>
              </a:rPr>
              <a:t>아두이노</a:t>
            </a:r>
            <a:r>
              <a:rPr lang="ko-KR" altLang="en-US" sz="4400" spc="-300" dirty="0">
                <a:solidFill>
                  <a:schemeClr val="accent4"/>
                </a:solidFill>
              </a:rPr>
              <a:t> </a:t>
            </a:r>
            <a:r>
              <a:rPr lang="ko-KR" altLang="en-US" sz="4400" spc="-300" dirty="0" err="1">
                <a:solidFill>
                  <a:schemeClr val="accent4"/>
                </a:solidFill>
              </a:rPr>
              <a:t>우노</a:t>
            </a:r>
            <a:r>
              <a:rPr lang="ko-KR" altLang="en-US" sz="4400" spc="-300" dirty="0">
                <a:solidFill>
                  <a:schemeClr val="accent4"/>
                </a:solidFill>
              </a:rPr>
              <a:t> 연결 모습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85D83892-6F1C-D4C2-D508-0408BDAA3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142" y="2758949"/>
            <a:ext cx="30030131" cy="778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98281968">
            <a:extLst>
              <a:ext uri="{FF2B5EF4-FFF2-40B4-BE49-F238E27FC236}">
                <a16:creationId xmlns:a16="http://schemas.microsoft.com/office/drawing/2014/main" id="{1BE9F6D9-2802-9DE7-CEE4-D31929BB1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98315" y="643625"/>
            <a:ext cx="4443119" cy="591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87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257</Words>
  <Application>Microsoft Office PowerPoint</Application>
  <PresentationFormat>와이드스크린</PresentationFormat>
  <Paragraphs>95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Pretendard</vt:lpstr>
      <vt:lpstr>맑은 고딕</vt:lpstr>
      <vt:lpstr>Arial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벡 정해</cp:lastModifiedBy>
  <cp:revision>35</cp:revision>
  <dcterms:created xsi:type="dcterms:W3CDTF">2021-10-22T06:13:27Z</dcterms:created>
  <dcterms:modified xsi:type="dcterms:W3CDTF">2023-06-21T14:06:35Z</dcterms:modified>
</cp:coreProperties>
</file>